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319" r:id="rId3"/>
    <p:sldId id="324" r:id="rId4"/>
    <p:sldId id="328" r:id="rId5"/>
    <p:sldId id="329" r:id="rId6"/>
    <p:sldId id="330" r:id="rId7"/>
    <p:sldId id="317" r:id="rId8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84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77" autoAdjust="0"/>
    <p:restoredTop sz="94609" autoAdjust="0"/>
  </p:normalViewPr>
  <p:slideViewPr>
    <p:cSldViewPr>
      <p:cViewPr varScale="1">
        <p:scale>
          <a:sx n="125" d="100"/>
          <a:sy n="125" d="100"/>
        </p:scale>
        <p:origin x="-1140" y="-96"/>
      </p:cViewPr>
      <p:guideLst>
        <p:guide orient="horz" pos="184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76484-2730-483E-A0B5-87DEC25AD489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06550D-C54A-4616-8664-4306F573C8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152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1CB80-ACB3-4587-85E8-DD58B2600AB6}" type="datetimeFigureOut">
              <a:rPr lang="ru-RU" smtClean="0"/>
              <a:pPr/>
              <a:t>04.02.2024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BB6F7-7B34-45E6-B04E-0322981BA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087724" y="3649588"/>
            <a:ext cx="680475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Представление итоговой работы   школьной управленческой команды в составе: </a:t>
            </a:r>
          </a:p>
          <a:p>
            <a:pPr algn="ctr"/>
            <a:r>
              <a:rPr lang="ru-RU" sz="1500" b="1" dirty="0" err="1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___Гусева</a:t>
            </a:r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1500" b="1" dirty="0" err="1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В.Н.,_Голышевой</a:t>
            </a:r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 С.В.,</a:t>
            </a:r>
          </a:p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        _ Тюкиной В.С.,_Дружининой М.Б._</a:t>
            </a:r>
          </a:p>
          <a:p>
            <a:pPr algn="ctr"/>
            <a:r>
              <a:rPr lang="ru-RU" sz="1500" b="1" dirty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в</a:t>
            </a:r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 рамках курсов ПК «Проектирование организационно-управленческих условий преодоления рисков снижения образовательных результатов»</a:t>
            </a:r>
          </a:p>
          <a:p>
            <a:pPr algn="ctr"/>
            <a:endParaRPr lang="ru-RU" sz="1500" b="1" dirty="0" smtClean="0">
              <a:solidFill>
                <a:srgbClr val="002060"/>
              </a:solidFill>
              <a:latin typeface="Bahnschrift Condensed" panose="020B0502040204020203" pitchFamily="34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 02.02.2024 </a:t>
            </a:r>
            <a:r>
              <a:rPr lang="ru-RU" sz="11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год </a:t>
            </a:r>
            <a:r>
              <a:rPr lang="ru-RU" sz="1500" b="1" dirty="0" smtClean="0">
                <a:solidFill>
                  <a:srgbClr val="002060"/>
                </a:solidFill>
                <a:latin typeface="Bahnschrift Condensed" panose="020B0502040204020203" pitchFamily="34" charset="0"/>
                <a:ea typeface="Arial Unicode MS" pitchFamily="34" charset="-128"/>
                <a:cs typeface="Arial Unicode MS" pitchFamily="34" charset="-128"/>
              </a:rPr>
              <a:t>                                    </a:t>
            </a:r>
            <a:endParaRPr lang="ru-RU" sz="1500" b="1" dirty="0">
              <a:solidFill>
                <a:srgbClr val="002060"/>
              </a:solidFill>
              <a:latin typeface="Bahnschrift Condensed" panose="020B0502040204020203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0" y="-1"/>
            <a:ext cx="9144001" cy="5715001"/>
            <a:chOff x="1" y="-1"/>
            <a:chExt cx="9144001" cy="5715001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699648" y="2438242"/>
              <a:ext cx="8444354" cy="119173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" y="-1"/>
              <a:ext cx="1763688" cy="5715001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251520" y="193203"/>
              <a:ext cx="1209735" cy="11521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8" name="Рисунок 17" descr="Ниро_лого.png"/>
            <p:cNvPicPr>
              <a:picLocks noChangeAspect="1"/>
            </p:cNvPicPr>
            <p:nvPr/>
          </p:nvPicPr>
          <p:blipFill>
            <a:blip r:embed="rId2" cstate="print"/>
            <a:srcRect l="18500" t="3343" r="16138" b="12170"/>
            <a:stretch>
              <a:fillRect/>
            </a:stretch>
          </p:blipFill>
          <p:spPr>
            <a:xfrm>
              <a:off x="395536" y="265212"/>
              <a:ext cx="981244" cy="792088"/>
            </a:xfrm>
            <a:prstGeom prst="rect">
              <a:avLst/>
            </a:prstGeom>
          </p:spPr>
        </p:pic>
      </p:grpSp>
      <p:sp>
        <p:nvSpPr>
          <p:cNvPr id="4" name="Прямоугольник 3"/>
          <p:cNvSpPr/>
          <p:nvPr/>
        </p:nvSpPr>
        <p:spPr>
          <a:xfrm>
            <a:off x="2185792" y="193599"/>
            <a:ext cx="6352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План мероприятий по преодолению причин низких образовательных результатов обучающихся</a:t>
            </a:r>
          </a:p>
        </p:txBody>
      </p:sp>
      <p:sp>
        <p:nvSpPr>
          <p:cNvPr id="11" name="Подзаголовок 1"/>
          <p:cNvSpPr>
            <a:spLocks noGrp="1"/>
          </p:cNvSpPr>
          <p:nvPr>
            <p:ph type="subTitle" idx="1"/>
          </p:nvPr>
        </p:nvSpPr>
        <p:spPr>
          <a:xfrm>
            <a:off x="971600" y="2657158"/>
            <a:ext cx="7992888" cy="87048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ahnschrift Condensed" panose="020B0502040204020203" pitchFamily="34" charset="0"/>
              </a:rPr>
              <a:t>_МОУ Богородская средняя </a:t>
            </a:r>
            <a:r>
              <a:rPr lang="ru-RU" dirty="0" err="1" smtClean="0">
                <a:solidFill>
                  <a:schemeClr val="bg1"/>
                </a:solidFill>
                <a:latin typeface="Bahnschrift Condensed" panose="020B0502040204020203" pitchFamily="34" charset="0"/>
              </a:rPr>
              <a:t>школа_</a:t>
            </a:r>
            <a:endParaRPr lang="ru-RU" dirty="0" smtClean="0">
              <a:solidFill>
                <a:schemeClr val="bg1"/>
              </a:solidFill>
              <a:latin typeface="Bahnschrift Condensed" panose="020B0502040204020203" pitchFamily="34" charset="0"/>
            </a:endParaRPr>
          </a:p>
          <a:p>
            <a:r>
              <a:rPr lang="ru-RU" dirty="0" err="1" smtClean="0">
                <a:solidFill>
                  <a:schemeClr val="bg1"/>
                </a:solidFill>
                <a:latin typeface="Bahnschrift Condensed" panose="020B0502040204020203" pitchFamily="34" charset="0"/>
              </a:rPr>
              <a:t>Воскресенкого</a:t>
            </a:r>
            <a:r>
              <a:rPr lang="ru-RU" dirty="0" smtClean="0">
                <a:solidFill>
                  <a:schemeClr val="bg1"/>
                </a:solidFill>
                <a:latin typeface="Bahnschrift Condensed" panose="020B0502040204020203" pitchFamily="34" charset="0"/>
              </a:rPr>
              <a:t> __МО__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79512" y="228865"/>
            <a:ext cx="8784976" cy="952500"/>
          </a:xfrm>
        </p:spPr>
        <p:txBody>
          <a:bodyPr>
            <a:noAutofit/>
          </a:bodyPr>
          <a:lstStyle/>
          <a:p>
            <a:r>
              <a:rPr lang="ru-RU" altLang="ru-RU" sz="24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Актуальность разработки плана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мероприятий по преодолению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причин 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низких образовательных результатов обучающихся</a:t>
            </a:r>
            <a:endParaRPr lang="ru-RU" altLang="ru-RU" sz="2400" b="1" dirty="0" smtClean="0">
              <a:solidFill>
                <a:schemeClr val="tx2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sz="quarter" idx="1"/>
          </p:nvPr>
        </p:nvSpPr>
        <p:spPr>
          <a:xfrm>
            <a:off x="212413" y="1819358"/>
            <a:ext cx="8507288" cy="1884040"/>
          </a:xfrm>
        </p:spPr>
        <p:txBody>
          <a:bodyPr>
            <a:normAutofit fontScale="92500" lnSpcReduction="20000"/>
          </a:bodyPr>
          <a:lstStyle/>
          <a:p>
            <a:pPr marL="428608" indent="-428608">
              <a:buAutoNum type="arabicPeriod"/>
            </a:pPr>
            <a:r>
              <a:rPr lang="ru-RU" altLang="ru-RU" sz="1900" dirty="0" smtClean="0">
                <a:solidFill>
                  <a:srgbClr val="002060"/>
                </a:solidFill>
              </a:rPr>
              <a:t>Низкое качество образовательных результатов (Большое количество обучающихся не справились с заданиями ВПР (не менее 30%);</a:t>
            </a:r>
          </a:p>
          <a:p>
            <a:pPr marL="428608" indent="-428608">
              <a:buAutoNum type="arabicPeriod"/>
            </a:pPr>
            <a:endParaRPr lang="ru-RU" altLang="ru-RU" sz="19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428608" indent="-428608">
              <a:buFont typeface="Arial" pitchFamily="34" charset="0"/>
              <a:buAutoNum type="arabicPeriod"/>
            </a:pPr>
            <a:r>
              <a:rPr lang="ru-RU" sz="1900" dirty="0">
                <a:solidFill>
                  <a:srgbClr val="002060"/>
                </a:solidFill>
              </a:rPr>
              <a:t>Приказ </a:t>
            </a:r>
            <a:r>
              <a:rPr lang="ru-RU" sz="1900" dirty="0" err="1">
                <a:solidFill>
                  <a:srgbClr val="002060"/>
                </a:solidFill>
              </a:rPr>
              <a:t>МОиН</a:t>
            </a:r>
            <a:r>
              <a:rPr lang="ru-RU" sz="1900" dirty="0">
                <a:solidFill>
                  <a:srgbClr val="002060"/>
                </a:solidFill>
              </a:rPr>
              <a:t> НО «Об утверждении плана мероприятий по оказанию организационно-методической поддержки ОО Нижегородской области по профилактике рисков и выравниванию образовательных результатов» №316-01-63-3023/23 от 20.11.2023 г</a:t>
            </a:r>
            <a:r>
              <a:rPr lang="ru-RU" sz="1900" dirty="0" smtClean="0">
                <a:solidFill>
                  <a:srgbClr val="002060"/>
                </a:solidFill>
              </a:rPr>
              <a:t>.</a:t>
            </a:r>
          </a:p>
          <a:p>
            <a:pPr marL="428608" indent="-428608">
              <a:buFont typeface="Arial" pitchFamily="34" charset="0"/>
              <a:buAutoNum type="arabicPeriod"/>
            </a:pPr>
            <a:endParaRPr lang="ru-RU" sz="1800" dirty="0">
              <a:solidFill>
                <a:srgbClr val="002060"/>
              </a:solidFill>
            </a:endParaRPr>
          </a:p>
          <a:p>
            <a:pPr marL="428608" indent="-428608">
              <a:buAutoNum type="arabicPeriod"/>
            </a:pPr>
            <a:endParaRPr lang="ru-RU" altLang="ru-RU" sz="1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428608" indent="-428608">
              <a:buAutoNum type="arabicPeriod"/>
            </a:pPr>
            <a:endParaRPr lang="ru-RU" altLang="ru-RU" sz="1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428608" indent="-428608">
              <a:buAutoNum type="arabicPeriod"/>
            </a:pPr>
            <a:endParaRPr lang="ru-RU" altLang="ru-RU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428608" indent="-428608">
              <a:buAutoNum type="arabicPeriod"/>
            </a:pPr>
            <a:endParaRPr lang="ru-RU" altLang="ru-RU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428608" indent="-428608">
              <a:buAutoNum type="arabicPeriod"/>
            </a:pPr>
            <a:endParaRPr lang="ru-RU" altLang="ru-RU" sz="28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49" y="3703398"/>
            <a:ext cx="2712301" cy="20342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79137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5168" y="0"/>
            <a:ext cx="7488832" cy="769267"/>
          </a:xfrm>
        </p:spPr>
        <p:txBody>
          <a:bodyPr>
            <a:noAutofit/>
          </a:bodyPr>
          <a:lstStyle/>
          <a:p>
            <a:pPr lvl="0"/>
            <a: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Психолого-педагогическое сопровождение разных категорий обучающихся и обучающихся  с особыми образовательными потребностями,  неуспешных в учебной деятельности </a:t>
            </a:r>
            <a:endParaRPr lang="ru-RU" sz="2400" b="1" dirty="0">
              <a:solidFill>
                <a:schemeClr val="tx2"/>
              </a:solidFill>
              <a:latin typeface="Bahnschrift Condensed" panose="020B0502040204020203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65620312"/>
              </p:ext>
            </p:extLst>
          </p:nvPr>
        </p:nvGraphicFramePr>
        <p:xfrm>
          <a:off x="251520" y="1489348"/>
          <a:ext cx="8568953" cy="4004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="" xmlns:a16="http://schemas.microsoft.com/office/drawing/2014/main" val="514313809"/>
                    </a:ext>
                  </a:extLst>
                </a:gridCol>
                <a:gridCol w="3600400">
                  <a:extLst>
                    <a:ext uri="{9D8B030D-6E8A-4147-A177-3AD203B41FA5}">
                      <a16:colId xmlns="" xmlns:a16="http://schemas.microsoft.com/office/drawing/2014/main" val="2343299843"/>
                    </a:ext>
                  </a:extLst>
                </a:gridCol>
                <a:gridCol w="1440161">
                  <a:extLst>
                    <a:ext uri="{9D8B030D-6E8A-4147-A177-3AD203B41FA5}">
                      <a16:colId xmlns="" xmlns:a16="http://schemas.microsoft.com/office/drawing/2014/main" val="737287409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600" b="1" dirty="0" smtClean="0">
                          <a:solidFill>
                            <a:schemeClr val="bg1"/>
                          </a:solidFill>
                          <a:latin typeface="Bahnschrift Condensed" panose="020B0502040204020203" pitchFamily="34" charset="0"/>
                        </a:rPr>
                        <a:t>Мероприятия</a:t>
                      </a:r>
                      <a:endParaRPr lang="ru-RU" sz="1600" dirty="0">
                        <a:solidFill>
                          <a:schemeClr val="bg1"/>
                        </a:solidFill>
                        <a:latin typeface="Bahnschrift Condensed" panose="020B0502040204020203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Bahnschrift Condensed" panose="020B0502040204020203" pitchFamily="34" charset="0"/>
                        </a:rPr>
                        <a:t>Планируемый результат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Bahnschrift Condensed" panose="020B0502040204020203" pitchFamily="34" charset="0"/>
                        </a:rPr>
                        <a:t>Сроки</a:t>
                      </a: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2334539950"/>
                  </a:ext>
                </a:extLst>
              </a:tr>
              <a:tr h="8640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1. Введение в штат школы психолога.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Внесение в должностные инструкции психолога обязанности осуществлять постоянное психолого-педагогическое  сопровождение  обучающихся с низкими образовательными результатами.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09.01.2024 г. 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535309969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2. Разработка и реализация программы психолого-педагогического сопровождения обучающихся с низкими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образовательными результатами.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Создание перечня рекомендаций психолога по работе с обучающимися с низкими образовательными результатами для учителей-предметников, классных руководителей, родителей учеников.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 01.09.2024 г.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33210853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3. Включение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план работы социального педагога индивидуальных бесед с обучающимися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 низкими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образовательными результатами.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Формирование у обучающихся с низкими образовательными результатами ответственного отношения к учебной деятельности.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 раз в месяц по плану работы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65055028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4. Оценка эффективности организованного психолого-педагогического сопровождения обучающихся с низкими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образовательными результатами.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Своевременная корректировка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работы психолога и педагогов с обучающимися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 низкими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образовательными результатами.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 итогам учебных четвертей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95536" y="84127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Проблема:</a:t>
            </a:r>
            <a:r>
              <a:rPr lang="ru-RU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 отсутствие психолого-педагогического сопровождения обучающихся с низкими образовательными результатами.</a:t>
            </a:r>
            <a:r>
              <a:rPr lang="ru-RU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 </a:t>
            </a:r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1619672" cy="6972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Направление плана </a:t>
            </a:r>
            <a:r>
              <a:rPr kumimoji="0" lang="ru-RU" alt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мероприятий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 Condensed" panose="020B0502040204020203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56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93204"/>
            <a:ext cx="7776864" cy="697259"/>
          </a:xfrm>
        </p:spPr>
        <p:txBody>
          <a:bodyPr>
            <a:noAutofit/>
          </a:bodyPr>
          <a:lstStyle/>
          <a:p>
            <a: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Обеспечение диагностики учебной </a:t>
            </a:r>
            <a:r>
              <a:rPr lang="ru-RU" altLang="ru-RU" sz="1800" b="1" dirty="0" err="1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неуспешности</a:t>
            </a:r>
            <a: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 </a:t>
            </a:r>
            <a:b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</a:br>
            <a: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(процедуры, анализ, управленческие решения, меры/мероприятия,  </a:t>
            </a:r>
            <a:b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</a:br>
            <a: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информирование участников образовательных отношений, контроль, результаты)</a:t>
            </a:r>
            <a:endParaRPr lang="ru-RU" sz="2400" b="1" dirty="0">
              <a:solidFill>
                <a:schemeClr val="tx2"/>
              </a:solidFill>
              <a:latin typeface="Bahnschrift Condensed" panose="020B0502040204020203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65620312"/>
              </p:ext>
            </p:extLst>
          </p:nvPr>
        </p:nvGraphicFramePr>
        <p:xfrm>
          <a:off x="179512" y="1705372"/>
          <a:ext cx="8568953" cy="3110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8514">
                  <a:extLst>
                    <a:ext uri="{9D8B030D-6E8A-4147-A177-3AD203B41FA5}">
                      <a16:colId xmlns="" xmlns:a16="http://schemas.microsoft.com/office/drawing/2014/main" val="514313809"/>
                    </a:ext>
                  </a:extLst>
                </a:gridCol>
                <a:gridCol w="2808310">
                  <a:extLst>
                    <a:ext uri="{9D8B030D-6E8A-4147-A177-3AD203B41FA5}">
                      <a16:colId xmlns="" xmlns:a16="http://schemas.microsoft.com/office/drawing/2014/main" val="2343299843"/>
                    </a:ext>
                  </a:extLst>
                </a:gridCol>
                <a:gridCol w="1152129">
                  <a:extLst>
                    <a:ext uri="{9D8B030D-6E8A-4147-A177-3AD203B41FA5}">
                      <a16:colId xmlns="" xmlns:a16="http://schemas.microsoft.com/office/drawing/2014/main" val="737287409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600" b="1" dirty="0" smtClean="0">
                          <a:solidFill>
                            <a:schemeClr val="bg1"/>
                          </a:solidFill>
                          <a:latin typeface="Bahnschrift Condensed" panose="020B0502040204020203" pitchFamily="34" charset="0"/>
                        </a:rPr>
                        <a:t>Мероприятия</a:t>
                      </a:r>
                      <a:endParaRPr lang="ru-RU" sz="1600" dirty="0">
                        <a:solidFill>
                          <a:schemeClr val="bg1"/>
                        </a:solidFill>
                        <a:latin typeface="Bahnschrift Condensed" panose="020B0502040204020203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Bahnschrift Condensed" panose="020B0502040204020203" pitchFamily="34" charset="0"/>
                        </a:rPr>
                        <a:t>Планируемый результат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Bahnschrift Condensed" panose="020B0502040204020203" pitchFamily="34" charset="0"/>
                        </a:rPr>
                        <a:t>Сроки</a:t>
                      </a: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2334539950"/>
                  </a:ext>
                </a:extLst>
              </a:tr>
              <a:tr h="72078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1. Диагностика индивидуальных особенностей познавательных процессов обучающихся с низкими образовательными результатами.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Сформирован список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обучающихся с рисками школьной </a:t>
                      </a:r>
                      <a:r>
                        <a:rPr lang="ru-RU" sz="1400" b="1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неуспешности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 01.06.2024 г.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535309969"/>
                  </a:ext>
                </a:extLst>
              </a:tr>
              <a:tr h="82095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2.  Разработка  диагностических карт трудностей обучающихся с низкими образовательными результатами.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Сформирован пакет диагностических карт для  обучающихся с низкими образовательными результатами.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 01.09.2024 г.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33210853"/>
                  </a:ext>
                </a:extLst>
              </a:tr>
              <a:tr h="78254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3.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Разработка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 алгоритма построения индивидуального маршрута (ИОМ) обучающихся с низкими образовательными результатами по преодолению учебных дефицитов.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Сформирован  и введён в практику алгоритм построения ИОМ обучающихся с низкими образовательными результатами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 01.09.2024 г.</a:t>
                      </a:r>
                      <a:endParaRPr lang="ru-RU" sz="1400" b="1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65055028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51520" y="105730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Проблема: </a:t>
            </a:r>
            <a:r>
              <a:rPr lang="ru-RU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повышение доли обучающихся с низкими </a:t>
            </a:r>
          </a:p>
          <a:p>
            <a:pPr algn="ctr"/>
            <a:r>
              <a:rPr lang="ru-RU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образовательными результатами.</a:t>
            </a:r>
            <a:endParaRPr lang="ru-RU" b="1" u="sng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1475656" cy="7692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Направление плана </a:t>
            </a:r>
            <a:r>
              <a:rPr kumimoji="0" lang="ru-RU" alt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мероприятий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 Condensed" panose="020B0502040204020203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56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21196"/>
            <a:ext cx="7596336" cy="769267"/>
          </a:xfrm>
        </p:spPr>
        <p:txBody>
          <a:bodyPr>
            <a:noAutofit/>
          </a:bodyPr>
          <a:lstStyle/>
          <a:p>
            <a:pPr lvl="0"/>
            <a:r>
              <a:rPr lang="ru-RU" altLang="ru-RU" sz="16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Обеспечение анализа результатов ВПР (процедуры, управленческие решения, меры/мероприятия,  информирование участников образовательных отношений, контроль, результаты)</a:t>
            </a:r>
            <a:endParaRPr lang="ru-RU" sz="2000" b="1" dirty="0">
              <a:solidFill>
                <a:schemeClr val="tx2"/>
              </a:solidFill>
              <a:latin typeface="Bahnschrift Condensed" panose="020B0502040204020203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65620312"/>
              </p:ext>
            </p:extLst>
          </p:nvPr>
        </p:nvGraphicFramePr>
        <p:xfrm>
          <a:off x="107504" y="1129308"/>
          <a:ext cx="9036496" cy="4617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9966">
                  <a:extLst>
                    <a:ext uri="{9D8B030D-6E8A-4147-A177-3AD203B41FA5}">
                      <a16:colId xmlns="" xmlns:a16="http://schemas.microsoft.com/office/drawing/2014/main" val="514313809"/>
                    </a:ext>
                  </a:extLst>
                </a:gridCol>
                <a:gridCol w="2937655">
                  <a:extLst>
                    <a:ext uri="{9D8B030D-6E8A-4147-A177-3AD203B41FA5}">
                      <a16:colId xmlns="" xmlns:a16="http://schemas.microsoft.com/office/drawing/2014/main" val="2343299843"/>
                    </a:ext>
                  </a:extLst>
                </a:gridCol>
                <a:gridCol w="1238875">
                  <a:extLst>
                    <a:ext uri="{9D8B030D-6E8A-4147-A177-3AD203B41FA5}">
                      <a16:colId xmlns="" xmlns:a16="http://schemas.microsoft.com/office/drawing/2014/main" val="737287409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600" b="1" dirty="0" smtClean="0">
                          <a:solidFill>
                            <a:schemeClr val="bg1"/>
                          </a:solidFill>
                          <a:latin typeface="Bahnschrift Condensed" panose="020B0502040204020203" pitchFamily="34" charset="0"/>
                        </a:rPr>
                        <a:t>Мероприятия</a:t>
                      </a:r>
                      <a:endParaRPr lang="ru-RU" sz="1600" dirty="0">
                        <a:solidFill>
                          <a:schemeClr val="bg1"/>
                        </a:solidFill>
                        <a:latin typeface="Bahnschrift Condensed" panose="020B0502040204020203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Bahnschrift Condensed" panose="020B0502040204020203" pitchFamily="34" charset="0"/>
                        </a:rPr>
                        <a:t>Планируемый результат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Bahnschrift Condensed" panose="020B0502040204020203" pitchFamily="34" charset="0"/>
                        </a:rPr>
                        <a:t>Сроки</a:t>
                      </a: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2334539950"/>
                  </a:ext>
                </a:extLst>
              </a:tr>
              <a:tr h="94828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1. Проведение мониторинга знаний обучающихся по основным разделам учебной программы в рамках внутришкольного контроля (по математике, русскому языку, истории биологии, географии)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Выявление учебных дефицитов у обучающихся и составление рекомендаций для учителей-предметников, родителей обучающихся по их преодолению.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 итогам 3,4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четвертей 2023-2024 </a:t>
                      </a:r>
                      <a:r>
                        <a:rPr lang="ru-RU" sz="1200" b="1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уч.года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535309969"/>
                  </a:ext>
                </a:extLst>
              </a:tr>
              <a:tr h="8354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2. Организация образовательного процесса с применением электронного обучения и дистанционных образовательных технологий на платформе </a:t>
                      </a:r>
                      <a:r>
                        <a:rPr lang="ru-RU" sz="1300" b="1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ЯКласс</a:t>
                      </a: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 (в том числе проведение диагностических работ в формате ОГЭ, ЕГЭ, ВПР).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Сравнительный анализ динамики изменений образовательных достижений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обучающихся с низкими образовательными результатами.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 09.01.2024 г.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 31.12.2024 г.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33210853"/>
                  </a:ext>
                </a:extLst>
              </a:tr>
              <a:tr h="81567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3. Введение специальных курсов внеурочной деятельности, направленных на преодоление неуспешности обучающихся по предметам с низкими результатами по результатам проведения ВПР.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Разработка программ  специальных курсов внеурочной деятельности, направленных на преодоление неуспешности обучающихся .</a:t>
                      </a: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Оценка достигнутого результата реализации специальных программ внеурочной деятельности.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01.09.2024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г.</a:t>
                      </a:r>
                    </a:p>
                    <a:p>
                      <a:pPr algn="ctr"/>
                      <a:endParaRPr lang="ru-RU" sz="12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ru-RU" sz="12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ru-RU" sz="12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01.06.2025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г.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65055028"/>
                  </a:ext>
                </a:extLst>
              </a:tr>
              <a:tr h="69414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4. Индивидуальные беседы с родителями обучающихся с низкими образовательными результатами.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Вовлечение родителей обучающихся с низкими образовательными результатами в совместную деятельность по преодолению учебной неуспешности.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в течение учебного года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368603720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31032" y="841276"/>
            <a:ext cx="87129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Проблема: </a:t>
            </a:r>
            <a:r>
              <a:rPr lang="ru-RU" sz="1600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низкие результаты по итогам проведения ВПР в </a:t>
            </a:r>
            <a:r>
              <a:rPr lang="ru-RU" sz="1600" b="1" u="sng" dirty="0" smtClean="0">
                <a:solidFill>
                  <a:schemeClr val="tx2"/>
                </a:solidFill>
              </a:rPr>
              <a:t>2022, 2023 </a:t>
            </a:r>
            <a:r>
              <a:rPr lang="ru-RU" sz="1600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годах. </a:t>
            </a:r>
            <a:endParaRPr lang="ru-RU" sz="16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121196"/>
            <a:ext cx="1619672" cy="6972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Направление плана </a:t>
            </a:r>
            <a:r>
              <a:rPr kumimoji="0" lang="ru-RU" alt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мероприятий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 Condensed" panose="020B0502040204020203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56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21196"/>
            <a:ext cx="7596336" cy="625251"/>
          </a:xfrm>
        </p:spPr>
        <p:txBody>
          <a:bodyPr>
            <a:noAutofit/>
          </a:bodyPr>
          <a:lstStyle/>
          <a:p>
            <a:pPr lvl="0"/>
            <a:r>
              <a:rPr lang="ru-RU" altLang="ru-RU" sz="1800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Кадровое обеспечение ликвидации образовательных дефицитов (диагностика педагогов, повышение квалификации, методическое сопровождение)</a:t>
            </a:r>
            <a:endParaRPr lang="ru-RU" sz="2400" b="1" dirty="0">
              <a:solidFill>
                <a:schemeClr val="tx2"/>
              </a:solidFill>
              <a:latin typeface="Bahnschrift Condensed" panose="020B0502040204020203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65620312"/>
              </p:ext>
            </p:extLst>
          </p:nvPr>
        </p:nvGraphicFramePr>
        <p:xfrm>
          <a:off x="107504" y="1777380"/>
          <a:ext cx="8856984" cy="3557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3421">
                  <a:extLst>
                    <a:ext uri="{9D8B030D-6E8A-4147-A177-3AD203B41FA5}">
                      <a16:colId xmlns="" xmlns:a16="http://schemas.microsoft.com/office/drawing/2014/main" val="514313809"/>
                    </a:ext>
                  </a:extLst>
                </a:gridCol>
                <a:gridCol w="2653403">
                  <a:extLst>
                    <a:ext uri="{9D8B030D-6E8A-4147-A177-3AD203B41FA5}">
                      <a16:colId xmlns="" xmlns:a16="http://schemas.microsoft.com/office/drawing/2014/main" val="2343299843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737287409"/>
                    </a:ext>
                  </a:extLst>
                </a:gridCol>
              </a:tblGrid>
              <a:tr h="707850">
                <a:tc>
                  <a:txBody>
                    <a:bodyPr/>
                    <a:lstStyle/>
                    <a:p>
                      <a:pPr algn="ctr"/>
                      <a:r>
                        <a:rPr lang="ru-RU" altLang="ru-RU" sz="1800" b="1" dirty="0" smtClean="0">
                          <a:solidFill>
                            <a:schemeClr val="bg1"/>
                          </a:solidFill>
                          <a:latin typeface="Bahnschrift Condensed" panose="020B0502040204020203" pitchFamily="34" charset="0"/>
                        </a:rPr>
                        <a:t>Мероприятия</a:t>
                      </a:r>
                      <a:endParaRPr lang="ru-RU" sz="1800" dirty="0">
                        <a:solidFill>
                          <a:schemeClr val="bg1"/>
                        </a:solidFill>
                        <a:latin typeface="Bahnschrift Condensed" panose="020B0502040204020203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Bahnschrift Condensed" panose="020B0502040204020203" pitchFamily="34" charset="0"/>
                        </a:rPr>
                        <a:t>Планируемый результат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Bahnschrift Condensed" panose="020B0502040204020203" pitchFamily="34" charset="0"/>
                        </a:rPr>
                        <a:t>Сроки</a:t>
                      </a: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2334539950"/>
                  </a:ext>
                </a:extLst>
              </a:tr>
              <a:tr h="73231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1. Составление плана повышения квалификации педагогов (по направлению преодоления причин низких образовательных результатов обучающихся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и повышения </a:t>
                      </a:r>
                      <a:r>
                        <a:rPr lang="ru-RU" sz="1600" b="1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квалиметрической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компетенции).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Повышение квалификации педагогов,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уровня их </a:t>
                      </a:r>
                      <a:r>
                        <a:rPr lang="ru-RU" sz="1600" b="1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квалиметрической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компетентности.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2024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535309969"/>
                  </a:ext>
                </a:extLst>
              </a:tr>
              <a:tr h="78091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2. Внедрение в практику работы педагогов инструментов индивидуализации и дифференциации обучения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с о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бязательным тематическим учётом уровня учебных достижений обучающихся с рисками школьной неуспешности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.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Разработка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и ведение Листов индивидуальных достижений по учебному предмету для обучающихся с низкими образовательными результатами.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 15.02.2024 г. по 23.05.2024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г.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="" xmlns:a16="http://schemas.microsoft.com/office/drawing/2014/main" val="3133210853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51520" y="105730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Проблема: </a:t>
            </a:r>
            <a:r>
              <a:rPr lang="ru-RU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недостаточная </a:t>
            </a:r>
            <a:r>
              <a:rPr lang="ru-RU" b="1" u="sng" dirty="0" err="1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квалиметрическая</a:t>
            </a:r>
            <a:r>
              <a:rPr lang="ru-RU" b="1" u="sng" dirty="0" smtClean="0">
                <a:solidFill>
                  <a:schemeClr val="tx2"/>
                </a:solidFill>
                <a:latin typeface="Bahnschrift Condensed" panose="020B0502040204020203" pitchFamily="34" charset="0"/>
              </a:rPr>
              <a:t> компетенция педагогов. </a:t>
            </a:r>
            <a:endParaRPr lang="ru-RU" u="sng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121196"/>
            <a:ext cx="1691680" cy="6972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Направление плана </a:t>
            </a:r>
            <a:r>
              <a:rPr kumimoji="0" lang="ru-RU" alt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Condensed" panose="020B0502040204020203" pitchFamily="34" charset="0"/>
                <a:ea typeface="+mj-ea"/>
                <a:cs typeface="+mj-cs"/>
              </a:rPr>
              <a:t>мероприятий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 Condensed" panose="020B0502040204020203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56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345332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chemeClr val="tx2"/>
                </a:solidFill>
              </a:rPr>
              <a:t>Контактные данные школьной управленческой команды:</a:t>
            </a:r>
          </a:p>
          <a:p>
            <a:r>
              <a:rPr lang="ru-RU" sz="2800" b="1" dirty="0" err="1" smtClean="0">
                <a:solidFill>
                  <a:schemeClr val="tx2"/>
                </a:solidFill>
              </a:rPr>
              <a:t>Раб.телефон__</a:t>
            </a:r>
            <a:r>
              <a:rPr lang="ru-RU" sz="2800" b="1" dirty="0" smtClean="0">
                <a:solidFill>
                  <a:schemeClr val="tx2"/>
                </a:solidFill>
              </a:rPr>
              <a:t>(831)63-35425__</a:t>
            </a:r>
          </a:p>
          <a:p>
            <a:r>
              <a:rPr lang="ru-RU" sz="2800" b="1" dirty="0" smtClean="0">
                <a:solidFill>
                  <a:schemeClr val="tx2"/>
                </a:solidFill>
              </a:rPr>
              <a:t>Моб.телефон__9047805228_(директор Гусев В.Н.)</a:t>
            </a:r>
          </a:p>
          <a:p>
            <a:r>
              <a:rPr lang="en-US" sz="2800" b="1" dirty="0" smtClean="0">
                <a:solidFill>
                  <a:schemeClr val="tx2"/>
                </a:solidFill>
              </a:rPr>
              <a:t>E-mail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en-US" sz="2800" dirty="0" smtClean="0"/>
              <a:t>s_bg_vsk@mail.52gov.ru</a:t>
            </a:r>
            <a:endParaRPr lang="ru-RU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509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3131</TotalTime>
  <Words>754</Words>
  <Application>Microsoft Office PowerPoint</Application>
  <PresentationFormat>Экран (16:10)</PresentationFormat>
  <Paragraphs>92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Актуальность разработки плана мероприятий по преодолению причин  низких образовательных результатов обучающихся</vt:lpstr>
      <vt:lpstr>Психолого-педагогическое сопровождение разных категорий обучающихся и обучающихся  с особыми образовательными потребностями,  неуспешных в учебной деятельности </vt:lpstr>
      <vt:lpstr>Обеспечение диагностики учебной неуспешности  (процедуры, анализ, управленческие решения, меры/мероприятия,   информирование участников образовательных отношений, контроль, результаты)</vt:lpstr>
      <vt:lpstr>Обеспечение анализа результатов ВПР (процедуры, управленческие решения, меры/мероприятия,  информирование участников образовательных отношений, контроль, результаты)</vt:lpstr>
      <vt:lpstr>Кадровое обеспечение ликвидации образовательных дефицитов (диагностика педагогов, повышение квалификации, методическое сопровождение)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mrm</dc:creator>
  <cp:lastModifiedBy>Светлана</cp:lastModifiedBy>
  <cp:revision>481</cp:revision>
  <cp:lastPrinted>2023-01-31T07:25:00Z</cp:lastPrinted>
  <dcterms:created xsi:type="dcterms:W3CDTF">2021-09-20T08:13:40Z</dcterms:created>
  <dcterms:modified xsi:type="dcterms:W3CDTF">2024-02-04T16:44:24Z</dcterms:modified>
</cp:coreProperties>
</file>